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2" r:id="rId2"/>
    <p:sldId id="289" r:id="rId3"/>
    <p:sldId id="265" r:id="rId4"/>
    <p:sldId id="292" r:id="rId5"/>
    <p:sldId id="298" r:id="rId6"/>
    <p:sldId id="277" r:id="rId7"/>
    <p:sldId id="309" r:id="rId8"/>
    <p:sldId id="310" r:id="rId9"/>
    <p:sldId id="293" r:id="rId10"/>
    <p:sldId id="276" r:id="rId11"/>
    <p:sldId id="301" r:id="rId12"/>
    <p:sldId id="300" r:id="rId13"/>
    <p:sldId id="305" r:id="rId14"/>
    <p:sldId id="280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9" autoAdjust="0"/>
    <p:restoredTop sz="78974"/>
  </p:normalViewPr>
  <p:slideViewPr>
    <p:cSldViewPr>
      <p:cViewPr>
        <p:scale>
          <a:sx n="54" d="100"/>
          <a:sy n="54" d="100"/>
        </p:scale>
        <p:origin x="105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Loyalty programs</a:t>
            </a:r>
          </a:p>
          <a:p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Extremely common in hospitality and tourism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Customized reward programs are growing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Coalition model is also more common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Frequent flyer rewards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Highest fare holders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Elite status customers </a:t>
            </a:r>
            <a:endParaRPr lang="en-US" i="1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Hotels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Complimentary meals, internet access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Included in franchise fees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Joint programs for smaller brands, boutique hotels </a:t>
            </a:r>
            <a:r>
              <a:rPr lang="en-CA" dirty="0" smtClean="0"/>
              <a:t> 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Restaurants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Rewards Cards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Non-financial incentives e.g. ‘Jump the Line’ perk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57400" y="4578013"/>
            <a:ext cx="47965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Building and Maintaining </a:t>
            </a:r>
            <a:b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Customer Relationships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7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19200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Introduction to customer service</a:t>
            </a:r>
            <a:endParaRPr lang="en-US" sz="2800" b="1" dirty="0"/>
          </a:p>
        </p:txBody>
      </p:sp>
      <p:pic>
        <p:nvPicPr>
          <p:cNvPr id="12" name="Picture 11" descr="A picture containing food, table, plate, person&#10;&#10;Description automatically generated">
            <a:extLst>
              <a:ext uri="{FF2B5EF4-FFF2-40B4-BE49-F238E27FC236}">
                <a16:creationId xmlns:a16="http://schemas.microsoft.com/office/drawing/2014/main" xmlns="" id="{12A3F36A-A7E4-4AB7-B5E7-E60C5EAE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" y="5580161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294" y="6550223"/>
            <a:ext cx="671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© Hudson &amp; Hudson. </a:t>
            </a:r>
            <a:r>
              <a:rPr lang="en-US" sz="1400" b="1" i="1" dirty="0"/>
              <a:t>Customer Service for Hospitality &amp; Tourism 3</a:t>
            </a:r>
            <a:r>
              <a:rPr lang="en-US" sz="1400" b="1" i="1" baseline="30000" dirty="0"/>
              <a:t>rd</a:t>
            </a:r>
            <a:r>
              <a:rPr lang="en-US" sz="1400" b="1" i="1" dirty="0"/>
              <a:t> </a:t>
            </a:r>
            <a:r>
              <a:rPr lang="en-US" sz="1400" b="1" i="1" dirty="0" err="1"/>
              <a:t>edn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-81781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7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107747" y="533400"/>
            <a:ext cx="8943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Building and maintaining customer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55879683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Spotting a pandemic opportunity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3000" y="1387019"/>
            <a:ext cx="77724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“We </a:t>
            </a:r>
            <a:r>
              <a:rPr lang="en-US" i="1" dirty="0"/>
              <a:t>focus on exemplary standards. Whether it is equipment or service, food or drinks, everything is served with </a:t>
            </a:r>
            <a:r>
              <a:rPr lang="en-US" i="1" dirty="0" smtClean="0"/>
              <a:t>flair</a:t>
            </a:r>
            <a:r>
              <a:rPr lang="en-US" i="1" dirty="0"/>
              <a:t>.” </a:t>
            </a:r>
            <a:endParaRPr lang="en-US" i="1" dirty="0"/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Spotting </a:t>
            </a:r>
            <a:r>
              <a:rPr lang="en-US" dirty="0"/>
              <a:t>an opportunity in the middle of a pandemic, former catering and events </a:t>
            </a:r>
            <a:r>
              <a:rPr lang="en-US" dirty="0" smtClean="0"/>
              <a:t>entrepreneur</a:t>
            </a:r>
            <a:r>
              <a:rPr lang="en-US" dirty="0"/>
              <a:t>, John Hill </a:t>
            </a:r>
            <a:r>
              <a:rPr lang="en-US" dirty="0" smtClean="0"/>
              <a:t>opened a restaurant </a:t>
            </a:r>
            <a:r>
              <a:rPr lang="en-US" dirty="0"/>
              <a:t>and </a:t>
            </a:r>
            <a:r>
              <a:rPr lang="en-US" dirty="0" smtClean="0"/>
              <a:t>bar next door to a </a:t>
            </a:r>
            <a:r>
              <a:rPr lang="en-US" dirty="0" err="1" smtClean="0"/>
              <a:t>padel</a:t>
            </a:r>
            <a:r>
              <a:rPr lang="en-US" dirty="0" smtClean="0"/>
              <a:t> center in Portugal.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“Because of the pandemic, we were never sure what would happen next, so we have grown organically” </a:t>
            </a:r>
            <a:endParaRPr lang="en-US" b="1" dirty="0" smtClean="0"/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Relies </a:t>
            </a:r>
            <a:r>
              <a:rPr lang="en-US" dirty="0"/>
              <a:t>on positive word of mouth to bring business to his restaurant. 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Hill </a:t>
            </a:r>
            <a:r>
              <a:rPr lang="en-US" dirty="0"/>
              <a:t>admits that he wouldn’t have taken the restaurant on without the </a:t>
            </a:r>
            <a:r>
              <a:rPr lang="en-US" dirty="0" err="1"/>
              <a:t>padel</a:t>
            </a:r>
            <a:r>
              <a:rPr lang="en-US" dirty="0"/>
              <a:t> courts. “The center is now an important part of the community, and most of our customers are regulars here – tourists are a bonus!” 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876800"/>
            <a:ext cx="6477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dirty="0"/>
              <a:t>Benefits of Relationship Marketing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02633"/>
            <a:ext cx="6553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Customers </a:t>
            </a:r>
            <a:r>
              <a:rPr lang="en-US" sz="2000" dirty="0"/>
              <a:t>loyalty incentives: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High perceived value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‘Get’ should exceed ‘Give’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Rewards for loyalty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Company </a:t>
            </a:r>
            <a:r>
              <a:rPr lang="en-US" sz="2000" dirty="0"/>
              <a:t>benefits: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Higher profits through retaining customers</a:t>
            </a:r>
            <a:endParaRPr lang="en-US" sz="2000" dirty="0"/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More </a:t>
            </a:r>
            <a:r>
              <a:rPr lang="en-US" sz="2000" dirty="0"/>
              <a:t>purchases overall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More </a:t>
            </a:r>
            <a:r>
              <a:rPr lang="en-US" sz="2000" dirty="0"/>
              <a:t>frequent purchases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Lowers operating costs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No acquisition costs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Increases </a:t>
            </a:r>
            <a:r>
              <a:rPr lang="en-US" sz="2000" dirty="0"/>
              <a:t>company referrals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426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121651" cy="609600"/>
          </a:xfrm>
        </p:spPr>
        <p:txBody>
          <a:bodyPr/>
          <a:lstStyle/>
          <a:p>
            <a:pPr algn="ctr"/>
            <a:r>
              <a:rPr lang="en-CA" dirty="0"/>
              <a:t>Benefits of relationship </a:t>
            </a:r>
            <a:r>
              <a:rPr lang="en-CA" dirty="0" smtClean="0"/>
              <a:t>marketing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5839" y="4114800"/>
            <a:ext cx="63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 </a:t>
            </a:r>
            <a:endParaRPr lang="en-US" sz="1200" dirty="0" smtClean="0"/>
          </a:p>
          <a:p>
            <a:r>
              <a:rPr lang="en-CA" sz="1200" b="1" dirty="0"/>
              <a:t>Table </a:t>
            </a:r>
            <a:r>
              <a:rPr lang="en-CA" sz="1200" b="1" dirty="0" smtClean="0"/>
              <a:t>7.2</a:t>
            </a:r>
            <a:endParaRPr lang="en-US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9" b="15416"/>
          <a:stretch/>
        </p:blipFill>
        <p:spPr bwMode="auto">
          <a:xfrm>
            <a:off x="914400" y="1524000"/>
            <a:ext cx="8173715" cy="296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215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Targeting </a:t>
            </a:r>
            <a:r>
              <a:rPr lang="en-CA" dirty="0"/>
              <a:t>profitable </a:t>
            </a:r>
            <a:r>
              <a:rPr lang="en-CA" dirty="0" smtClean="0"/>
              <a:t>customers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417320"/>
            <a:ext cx="7543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Building </a:t>
            </a:r>
            <a:r>
              <a:rPr lang="en-US" sz="2000" dirty="0"/>
              <a:t>and </a:t>
            </a:r>
            <a:r>
              <a:rPr lang="en-US" sz="2000" dirty="0" smtClean="0"/>
              <a:t>improving </a:t>
            </a:r>
            <a:r>
              <a:rPr lang="en-US" sz="2000" dirty="0"/>
              <a:t>upon traditional segmentation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Studying </a:t>
            </a:r>
            <a:r>
              <a:rPr lang="en-US" sz="2000" dirty="0"/>
              <a:t>loyalty- </a:t>
            </a:r>
            <a:r>
              <a:rPr lang="en-US" sz="2000" dirty="0" smtClean="0"/>
              <a:t>versus </a:t>
            </a:r>
            <a:r>
              <a:rPr lang="en-US" sz="2000" dirty="0"/>
              <a:t>defection-prone customers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Identify </a:t>
            </a:r>
            <a:r>
              <a:rPr lang="en-US" sz="2000" dirty="0"/>
              <a:t>profitability bands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Identify </a:t>
            </a:r>
            <a:r>
              <a:rPr lang="en-US" sz="2000" dirty="0"/>
              <a:t>customers most likely to remain loyal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overall strategy around these customers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/>
              <a:t>Target </a:t>
            </a:r>
            <a:r>
              <a:rPr lang="en-US" sz="2000" dirty="0" smtClean="0"/>
              <a:t>with </a:t>
            </a:r>
            <a:r>
              <a:rPr lang="en-US" sz="2000" dirty="0"/>
              <a:t>retention strategies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Other </a:t>
            </a:r>
            <a:r>
              <a:rPr lang="en-US" sz="2000" dirty="0"/>
              <a:t>customers too costly to retain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Little </a:t>
            </a:r>
            <a:r>
              <a:rPr lang="en-US" sz="2000" dirty="0"/>
              <a:t>potential to become profitable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1673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</a:t>
            </a:r>
            <a:r>
              <a:rPr lang="en-CA" dirty="0"/>
              <a:t>The 80/20 customer pyramid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3425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7.4</a:t>
            </a:r>
            <a:r>
              <a:rPr lang="en-US" sz="1200" dirty="0"/>
              <a:t> </a:t>
            </a:r>
            <a:r>
              <a:rPr lang="en-US" sz="1200" dirty="0" smtClean="0"/>
              <a:t>(Source</a:t>
            </a:r>
            <a:r>
              <a:rPr lang="en-US" sz="1200" dirty="0"/>
              <a:t>: Adapted from </a:t>
            </a:r>
            <a:r>
              <a:rPr lang="en-US" sz="1200" dirty="0" err="1"/>
              <a:t>Zeithhaml</a:t>
            </a:r>
            <a:r>
              <a:rPr lang="en-US" sz="1200" dirty="0"/>
              <a:t> and </a:t>
            </a:r>
            <a:r>
              <a:rPr lang="en-US" sz="1200" dirty="0" err="1"/>
              <a:t>Bitnen</a:t>
            </a:r>
            <a:r>
              <a:rPr lang="en-US" sz="1200" dirty="0"/>
              <a:t>, 2000)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0" y="533400"/>
            <a:ext cx="824962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Managing loyalty and profitability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5048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7.5 </a:t>
            </a:r>
            <a:r>
              <a:rPr lang="en-US" sz="1200" dirty="0" smtClean="0"/>
              <a:t>(</a:t>
            </a:r>
            <a:r>
              <a:rPr lang="en-US" sz="1200" dirty="0"/>
              <a:t>Source: Adapted from Kumar and </a:t>
            </a:r>
            <a:r>
              <a:rPr lang="en-US" sz="1200" dirty="0" err="1"/>
              <a:t>Rajan</a:t>
            </a:r>
            <a:r>
              <a:rPr lang="en-US" sz="1200" dirty="0"/>
              <a:t>, 2009, p. 5)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58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248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A taxonomy of casino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</a:t>
            </a:r>
            <a:r>
              <a:rPr lang="en-US" dirty="0"/>
              <a:t>segments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619238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7.6 </a:t>
            </a:r>
            <a:r>
              <a:rPr lang="en-US" sz="1200" dirty="0" smtClean="0"/>
              <a:t>(</a:t>
            </a:r>
            <a:r>
              <a:rPr lang="en-US" sz="1200" dirty="0"/>
              <a:t>Source: Watson and Kale, 2003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r="15169"/>
          <a:stretch/>
        </p:blipFill>
        <p:spPr bwMode="auto">
          <a:xfrm>
            <a:off x="838200" y="1371600"/>
            <a:ext cx="7562475" cy="52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22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43900" cy="1056412"/>
          </a:xfrm>
        </p:spPr>
        <p:txBody>
          <a:bodyPr/>
          <a:lstStyle/>
          <a:p>
            <a:pPr algn="ctr"/>
            <a:r>
              <a:rPr lang="en-US" dirty="0"/>
              <a:t>Case </a:t>
            </a:r>
            <a:r>
              <a:rPr lang="en-US" dirty="0" smtClean="0"/>
              <a:t>Study: </a:t>
            </a:r>
            <a:r>
              <a:rPr lang="en-US" sz="2800" dirty="0" smtClean="0"/>
              <a:t>African-American </a:t>
            </a:r>
            <a:r>
              <a:rPr lang="en-US" sz="2800" dirty="0"/>
              <a:t>travelers – an </a:t>
            </a:r>
            <a:r>
              <a:rPr lang="en-US" sz="2800"/>
              <a:t>increasingly </a:t>
            </a:r>
            <a:r>
              <a:rPr lang="en-US" sz="2800" smtClean="0"/>
              <a:t>profitable </a:t>
            </a:r>
            <a:r>
              <a:rPr lang="en-US" sz="2800" dirty="0"/>
              <a:t>market 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513612"/>
            <a:ext cx="49530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African-American </a:t>
            </a:r>
            <a:r>
              <a:rPr lang="en-US" dirty="0"/>
              <a:t>travel market is the third fastest growing segment in the US </a:t>
            </a:r>
            <a:r>
              <a:rPr lang="en-US"/>
              <a:t>travel </a:t>
            </a:r>
            <a:r>
              <a:rPr lang="en-US" smtClean="0"/>
              <a:t>sector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mtClean="0"/>
              <a:t>African-Americans </a:t>
            </a:r>
            <a:r>
              <a:rPr lang="en-US" dirty="0"/>
              <a:t>travel most frequently for leisure purposes (79%), especially to visit friends and relatives, and they tend to travel most frequently in the Southern states. 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quality of service and quality of </a:t>
            </a:r>
            <a:r>
              <a:rPr lang="en-US" dirty="0" smtClean="0"/>
              <a:t>accommodation </a:t>
            </a:r>
            <a:r>
              <a:rPr lang="en-US" dirty="0"/>
              <a:t>are </a:t>
            </a:r>
            <a:r>
              <a:rPr lang="en-US" dirty="0" smtClean="0"/>
              <a:t>their </a:t>
            </a:r>
            <a:r>
              <a:rPr lang="en-US" dirty="0"/>
              <a:t>top two </a:t>
            </a:r>
            <a:r>
              <a:rPr lang="en-US" dirty="0" smtClean="0"/>
              <a:t>priorities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roviders </a:t>
            </a:r>
            <a:r>
              <a:rPr lang="en-US" dirty="0"/>
              <a:t>have been slow in targeting this </a:t>
            </a:r>
            <a:r>
              <a:rPr lang="en-US" dirty="0" smtClean="0"/>
              <a:t>segment but some have </a:t>
            </a:r>
            <a:r>
              <a:rPr lang="en-US" dirty="0"/>
              <a:t>spotted the </a:t>
            </a:r>
            <a:r>
              <a:rPr lang="en-US" dirty="0" smtClean="0"/>
              <a:t>opportunity: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Embassy </a:t>
            </a:r>
            <a:r>
              <a:rPr lang="en-US" dirty="0"/>
              <a:t>Suites and Homewood Suites by Hilton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Destinations hosting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National Brotherhood of Skiers (NBS)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3086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19200"/>
            <a:ext cx="77724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Relationship </a:t>
            </a:r>
            <a:r>
              <a:rPr lang="en-US" b="0" dirty="0" smtClean="0"/>
              <a:t>Marketing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Retention </a:t>
            </a:r>
            <a:r>
              <a:rPr lang="en-US" b="0" dirty="0" smtClean="0"/>
              <a:t>Strategies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Loyalty programs </a:t>
            </a:r>
            <a:endParaRPr lang="en-US" b="0" dirty="0" smtClean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Benefits of Relationship </a:t>
            </a:r>
            <a:r>
              <a:rPr lang="en-US" b="0" dirty="0" smtClean="0"/>
              <a:t>Marketing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CA" b="0" dirty="0" smtClean="0"/>
              <a:t>Targeting </a:t>
            </a:r>
            <a:r>
              <a:rPr lang="en-CA" b="0" dirty="0"/>
              <a:t>profitable customers</a:t>
            </a:r>
            <a:endParaRPr lang="en-US" b="0" dirty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en-US" b="0" dirty="0" smtClean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en-CA" b="0" dirty="0" smtClean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457200"/>
            <a:ext cx="7687139" cy="7620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 Developing loyal customers post- pandemic at </a:t>
            </a:r>
            <a:r>
              <a:rPr lang="en-US" sz="2800" dirty="0" err="1"/>
              <a:t>Bucuti</a:t>
            </a:r>
            <a:r>
              <a:rPr lang="en-US" sz="2800" dirty="0"/>
              <a:t> &amp; Tara in Aruba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90599" y="1447800"/>
            <a:ext cx="8077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A hotel </a:t>
            </a:r>
            <a:r>
              <a:rPr lang="en-US" dirty="0"/>
              <a:t>in Aruba that has always been ahead of the innovation </a:t>
            </a:r>
            <a:r>
              <a:rPr lang="en-US" dirty="0" smtClean="0"/>
              <a:t>curve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of the few hotels that never closed its doors completely in 2020, and during the lockdown, </a:t>
            </a:r>
            <a:r>
              <a:rPr lang="en-US" dirty="0" smtClean="0"/>
              <a:t>played </a:t>
            </a:r>
            <a:r>
              <a:rPr lang="en-US" dirty="0"/>
              <a:t>host to stressed-out frontline workers. 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When </a:t>
            </a:r>
            <a:r>
              <a:rPr lang="en-US" dirty="0"/>
              <a:t>Aruba’s borders did reopen, </a:t>
            </a:r>
            <a:r>
              <a:rPr lang="en-US" dirty="0" smtClean="0"/>
              <a:t>were quick </a:t>
            </a:r>
            <a:r>
              <a:rPr lang="en-US" dirty="0"/>
              <a:t>to adapt, introducing new procedures, policies and protocols to protect the safety of guests and </a:t>
            </a:r>
            <a:r>
              <a:rPr lang="en-US" dirty="0" smtClean="0"/>
              <a:t>staff.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Rooms were as </a:t>
            </a:r>
            <a:r>
              <a:rPr lang="en-US" dirty="0"/>
              <a:t>clean as a hospital operating room. 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“This </a:t>
            </a:r>
            <a:r>
              <a:rPr lang="en-US" dirty="0"/>
              <a:t>new way of living and travel is </a:t>
            </a:r>
            <a:r>
              <a:rPr lang="en-US" dirty="0" smtClean="0"/>
              <a:t>here, </a:t>
            </a:r>
            <a:r>
              <a:rPr lang="en-US" dirty="0"/>
              <a:t>and those who will endure will embrace it by ensuring their property is safe and healthy for both their guests and </a:t>
            </a:r>
            <a:r>
              <a:rPr lang="en-US" dirty="0" smtClean="0"/>
              <a:t>staff.” 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38600"/>
            <a:ext cx="580034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dirty="0" smtClean="0"/>
              <a:t>Relationship marketing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2560" y="1066800"/>
            <a:ext cx="7162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2000" i="1" dirty="0" smtClean="0"/>
              <a:t>A form </a:t>
            </a:r>
            <a:r>
              <a:rPr lang="en-CA" sz="2000" i="1" dirty="0"/>
              <a:t>of marketing that attracts customers, </a:t>
            </a:r>
            <a:r>
              <a:rPr lang="en-CA" sz="2000" i="1" dirty="0" smtClean="0"/>
              <a:t/>
            </a:r>
            <a:br>
              <a:rPr lang="en-CA" sz="2000" i="1" dirty="0" smtClean="0"/>
            </a:br>
            <a:r>
              <a:rPr lang="en-CA" sz="2000" i="1" dirty="0" smtClean="0"/>
              <a:t>retains them</a:t>
            </a:r>
            <a:r>
              <a:rPr lang="en-CA" sz="2000" i="1" dirty="0"/>
              <a:t>, and enhances their </a:t>
            </a:r>
            <a:r>
              <a:rPr lang="en-CA" sz="2000" i="1" dirty="0" smtClean="0"/>
              <a:t>satisfaction.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 smtClean="0"/>
              <a:t>Less </a:t>
            </a:r>
            <a:r>
              <a:rPr lang="en-CA" sz="2000" dirty="0"/>
              <a:t>expensive to attract </a:t>
            </a:r>
            <a:r>
              <a:rPr lang="en-CA" sz="2000" dirty="0" smtClean="0"/>
              <a:t>repeat </a:t>
            </a:r>
            <a:r>
              <a:rPr lang="en-CA" sz="2000" dirty="0"/>
              <a:t>customers </a:t>
            </a:r>
            <a:endParaRPr lang="en-CA" sz="20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CA" sz="2000" dirty="0" smtClean="0"/>
              <a:t>Dramatic </a:t>
            </a:r>
            <a:r>
              <a:rPr lang="en-CA" sz="2000" dirty="0"/>
              <a:t>increases in profits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Repeat customers generate twice </a:t>
            </a:r>
            <a:r>
              <a:rPr lang="en-CA" sz="2000" dirty="0"/>
              <a:t>as much gross income </a:t>
            </a:r>
            <a:r>
              <a:rPr lang="en-CA" sz="2000" dirty="0" smtClean="0"/>
              <a:t>as new customers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 smtClean="0"/>
              <a:t>Enhancing customer satisfaction includes: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Nurturing individual relationships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Making customers feel unique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 smtClean="0"/>
              <a:t>Making customers feel singled out for </a:t>
            </a:r>
            <a:r>
              <a:rPr lang="en-CA" sz="2000" dirty="0"/>
              <a:t>attention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/>
              <a:t>Loyalty programs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sz="2800" dirty="0"/>
              <a:t>Customer Relationship Management Model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80124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Figure </a:t>
            </a:r>
            <a:r>
              <a:rPr lang="en-CA" sz="1200" b="1" dirty="0" smtClean="0"/>
              <a:t>7.1</a:t>
            </a:r>
            <a:r>
              <a:rPr lang="en-CA" sz="1200" b="1" dirty="0"/>
              <a:t> </a:t>
            </a:r>
            <a:r>
              <a:rPr lang="en-CA" sz="1200" dirty="0" smtClean="0"/>
              <a:t>(Source</a:t>
            </a:r>
            <a:r>
              <a:rPr lang="en-CA" sz="1200" dirty="0"/>
              <a:t>: Based on </a:t>
            </a:r>
            <a:r>
              <a:rPr lang="en-CA" sz="1200" dirty="0" err="1"/>
              <a:t>Winer</a:t>
            </a:r>
            <a:r>
              <a:rPr lang="en-CA" sz="1200" dirty="0"/>
              <a:t>, 2001)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172200" cy="549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8" y="148556"/>
            <a:ext cx="8278201" cy="609600"/>
          </a:xfrm>
        </p:spPr>
        <p:txBody>
          <a:bodyPr/>
          <a:lstStyle/>
          <a:p>
            <a:pPr algn="ctr"/>
            <a:r>
              <a:rPr lang="en-US" sz="2800" dirty="0"/>
              <a:t>Levels of retention </a:t>
            </a:r>
            <a:r>
              <a:rPr lang="en-US" sz="2800" dirty="0" smtClean="0"/>
              <a:t>strategies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219200" y="63152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Figure </a:t>
            </a:r>
            <a:r>
              <a:rPr lang="en-CA" sz="1200" b="1" dirty="0" smtClean="0"/>
              <a:t>7.2</a:t>
            </a:r>
            <a:r>
              <a:rPr lang="en-CA" sz="1200" dirty="0" smtClean="0"/>
              <a:t> </a:t>
            </a:r>
            <a:r>
              <a:rPr lang="en-CA" sz="1200" dirty="0"/>
              <a:t>(Source: Adapted from </a:t>
            </a:r>
            <a:r>
              <a:rPr lang="en-CA" sz="1200" dirty="0" err="1"/>
              <a:t>Zeithaml</a:t>
            </a:r>
            <a:r>
              <a:rPr lang="en-CA" sz="1200" dirty="0"/>
              <a:t> and </a:t>
            </a:r>
            <a:r>
              <a:rPr lang="en-CA" sz="1200" dirty="0" err="1"/>
              <a:t>Bitner</a:t>
            </a:r>
            <a:r>
              <a:rPr lang="en-CA" sz="1200" dirty="0"/>
              <a:t>, 2000)</a:t>
            </a:r>
            <a:endParaRPr lang="en-US" sz="1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1024785" y="739775"/>
            <a:ext cx="7357215" cy="55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oyalty programs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9639" y="6266824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990600" y="1066800"/>
            <a:ext cx="78486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Extremely common in hospitality and tourism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Customized </a:t>
            </a:r>
            <a:r>
              <a:rPr lang="en-US" dirty="0"/>
              <a:t>reward programs </a:t>
            </a:r>
            <a:r>
              <a:rPr lang="en-US" dirty="0" smtClean="0"/>
              <a:t>are growing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Coalition model is also more common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Frequent </a:t>
            </a:r>
            <a:r>
              <a:rPr lang="en-CA" dirty="0"/>
              <a:t>flyer </a:t>
            </a:r>
            <a:r>
              <a:rPr lang="en-CA" dirty="0" smtClean="0"/>
              <a:t>rewards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Highest </a:t>
            </a:r>
            <a:r>
              <a:rPr lang="en-CA" dirty="0"/>
              <a:t>fare </a:t>
            </a:r>
            <a:r>
              <a:rPr lang="en-CA" dirty="0" smtClean="0"/>
              <a:t>holders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Elite </a:t>
            </a:r>
            <a:r>
              <a:rPr lang="en-CA" dirty="0"/>
              <a:t>status customers </a:t>
            </a:r>
            <a:endParaRPr lang="en-US" i="1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Hotels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Complimentary </a:t>
            </a:r>
            <a:r>
              <a:rPr lang="en-CA" dirty="0"/>
              <a:t>meals, internet </a:t>
            </a:r>
            <a:r>
              <a:rPr lang="en-CA" dirty="0" smtClean="0"/>
              <a:t>access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Included </a:t>
            </a:r>
            <a:r>
              <a:rPr lang="en-US" dirty="0"/>
              <a:t>in franchise </a:t>
            </a:r>
            <a:r>
              <a:rPr lang="en-US" dirty="0" smtClean="0"/>
              <a:t>fees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Joint </a:t>
            </a:r>
            <a:r>
              <a:rPr lang="en-US" dirty="0"/>
              <a:t>programs for smaller brands, boutique hotels </a:t>
            </a:r>
            <a:r>
              <a:rPr lang="en-CA" dirty="0"/>
              <a:t> 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Restaurants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Rewards Cards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Non-financial incentives e.g. ‘Jump the Line’ perk </a:t>
            </a:r>
            <a:endParaRPr lang="en-US" dirty="0"/>
          </a:p>
          <a:p>
            <a:endParaRPr lang="en-GB" dirty="0"/>
          </a:p>
          <a:p>
            <a:endParaRPr lang="en-GB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34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8077200" cy="6324600"/>
          </a:xfrm>
        </p:spPr>
      </p:pic>
    </p:spTree>
    <p:extLst>
      <p:ext uri="{BB962C8B-B14F-4D97-AF65-F5344CB8AC3E}">
        <p14:creationId xmlns:p14="http://schemas.microsoft.com/office/powerpoint/2010/main" val="14133040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8305800" cy="609600"/>
          </a:xfrm>
        </p:spPr>
        <p:txBody>
          <a:bodyPr/>
          <a:lstStyle/>
          <a:p>
            <a:pPr algn="ctr"/>
            <a:r>
              <a:rPr lang="en-GB" dirty="0"/>
              <a:t>Service loyalty classification scheme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39782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Figure </a:t>
            </a:r>
            <a:r>
              <a:rPr lang="en-GB" sz="1200" b="1" dirty="0" smtClean="0"/>
              <a:t>7.3</a:t>
            </a:r>
            <a:r>
              <a:rPr lang="en-GB" sz="1200" dirty="0" smtClean="0"/>
              <a:t> (</a:t>
            </a:r>
            <a:r>
              <a:rPr lang="en-GB" sz="1200" dirty="0"/>
              <a:t>Source: Adapted from Dick and </a:t>
            </a:r>
            <a:r>
              <a:rPr lang="en-GB" sz="1200" dirty="0" err="1"/>
              <a:t>Basu</a:t>
            </a:r>
            <a:r>
              <a:rPr lang="en-GB" sz="1200" dirty="0"/>
              <a:t>, 1994)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772400" cy="552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11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2631</TotalTime>
  <Words>695</Words>
  <Application>Microsoft Macintosh PowerPoint</Application>
  <PresentationFormat>On-screen Show (4:3)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 Developing loyal customers post- pandemic at Bucuti &amp; Tara in Aruba  </vt:lpstr>
      <vt:lpstr>  Relationship marketing </vt:lpstr>
      <vt:lpstr>  Customer Relationship Management Model  </vt:lpstr>
      <vt:lpstr>Levels of retention strategies</vt:lpstr>
      <vt:lpstr>Loyalty programs</vt:lpstr>
      <vt:lpstr>PowerPoint Presentation</vt:lpstr>
      <vt:lpstr>Service loyalty classification scheme</vt:lpstr>
      <vt:lpstr>Snapshot:  Spotting a pandemic opportunity</vt:lpstr>
      <vt:lpstr>  Benefits of Relationship Marketing</vt:lpstr>
      <vt:lpstr>Benefits of relationship marketing </vt:lpstr>
      <vt:lpstr>Targeting profitable customers</vt:lpstr>
      <vt:lpstr> The 80/20 customer pyramid </vt:lpstr>
      <vt:lpstr>Managing loyalty and profitability</vt:lpstr>
      <vt:lpstr>A taxonomy of casino  customer segments</vt:lpstr>
      <vt:lpstr>Case Study: African-American travelers – an increasingly profitable market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523</cp:revision>
  <cp:lastPrinted>1601-01-01T00:00:00Z</cp:lastPrinted>
  <dcterms:created xsi:type="dcterms:W3CDTF">2012-10-22T00:42:01Z</dcterms:created>
  <dcterms:modified xsi:type="dcterms:W3CDTF">2022-02-17T17:49:42Z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